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2"/>
  </p:notesMasterIdLst>
  <p:sldIdLst>
    <p:sldId id="426" r:id="rId2"/>
    <p:sldId id="433" r:id="rId3"/>
    <p:sldId id="427" r:id="rId4"/>
    <p:sldId id="428" r:id="rId5"/>
    <p:sldId id="473" r:id="rId6"/>
    <p:sldId id="429" r:id="rId7"/>
    <p:sldId id="471" r:id="rId8"/>
    <p:sldId id="474" r:id="rId9"/>
    <p:sldId id="475" r:id="rId10"/>
    <p:sldId id="434" r:id="rId11"/>
  </p:sldIdLst>
  <p:sldSz cx="9144000" cy="5143500" type="screen16x9"/>
  <p:notesSz cx="6858000" cy="9144000"/>
  <p:embeddedFontLst>
    <p:embeddedFont>
      <p:font typeface="Orly's Font 2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1" autoAdjust="0"/>
    <p:restoredTop sz="86323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I’m entering the School Spirit</a:t>
            </a:r>
            <a:r>
              <a:rPr lang="en-US" baseline="0" dirty="0" smtClean="0"/>
              <a:t> Hat Contest! The rules are hard. I can use 3 feet of ribbon, stars that are 3 inches from point to point, and a 1 foot flower, AND I have to be able to walk for 10 whole yards without it falling off!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In this lesson you have learned how to use the appropriate measurement tool by comparing the size of objects and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this lesson you will learn how to choose the appropriate measurement</a:t>
            </a:r>
            <a:r>
              <a:rPr lang="en-US" baseline="0" dirty="0" smtClean="0"/>
              <a:t> </a:t>
            </a:r>
            <a:r>
              <a:rPr lang="en-US" dirty="0" smtClean="0"/>
              <a:t>tool by comparing the size of objects and units.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already know that</a:t>
            </a:r>
            <a:r>
              <a:rPr lang="en-US" baseline="0" dirty="0" smtClean="0"/>
              <a:t> 12 inches equal 1 foot and you measure with a ruler. 3 feet equal 1 yard and 36 inches equal 1 yard, and you use a yardstick or measuring tape.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r>
              <a:rPr lang="en-US" baseline="0" dirty="0" smtClean="0"/>
              <a:t> common misunderstanding is trying to use a ruler to measure a curved object. It would be really hard to measure the curved surface of the hat with a ruler! A tape measure is a much better choice because it can wrap around the hat like the ribbon does.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start with the 1 foot flower, which is</a:t>
            </a:r>
            <a:r>
              <a:rPr lang="en-US" baseline="0" dirty="0" smtClean="0"/>
              <a:t> perfect for measuring with a ruler, which is also 1 foot or 12 inches! My flower should be the same length as the ruler.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95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Next is the ribbon.  First I need to identify the length I need to measure- 3 feet. I could use 3 rulers since each one is 1 foot, but I think there’s a better way. Of course, a yard stick is a yard, which is also 3 feet! Finally, I need to decide if there’s a curved surface. I can place the ribbon flat beside the yardstick, but if I want to see if it will fit around my hat, I’ll need a tape measure for the curved part.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The stars can be 3 inches. These are small units, so I can use an inch ruler. The stars aren’t curved, so I’ll stick with the ruler.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 have to be able to walk 10 yards without the hat falling off, so I’d better practice! I know that </a:t>
            </a:r>
            <a:r>
              <a:rPr lang="en-US" b="0" baseline="0" dirty="0" smtClean="0"/>
              <a:t>yard </a:t>
            </a:r>
            <a:r>
              <a:rPr lang="en-US" baseline="0" dirty="0" smtClean="0"/>
              <a:t>is 3 feet, so I know I want to use a tool that is bigger than a ruler. Still, even a yard stick will make measuring 10 yards difficult. I</a:t>
            </a:r>
            <a:r>
              <a:rPr lang="en-US" dirty="0" smtClean="0"/>
              <a:t>t will be best to use a measuring</a:t>
            </a:r>
            <a:r>
              <a:rPr lang="en-US" baseline="0" dirty="0" smtClean="0"/>
              <a:t> tape for this. Since I’ll be measuring the ground, a metal one will be the most accurate.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46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So, this is my hat. It has 3 feet of ribbon, which goes around twice, 3</a:t>
            </a:r>
            <a:r>
              <a:rPr lang="en-US" baseline="0" dirty="0" smtClean="0"/>
              <a:t> 3-inch stars, and 1 1-foot flower!</a:t>
            </a:r>
            <a:endParaRPr lang="en-US" dirty="0" smtClean="0"/>
          </a:p>
          <a:p>
            <a:r>
              <a:rPr lang="en-US" dirty="0" smtClean="0"/>
              <a:t>So many rules, but I followed them!</a:t>
            </a:r>
            <a:r>
              <a:rPr lang="en-US" baseline="0" dirty="0" smtClean="0"/>
              <a:t> If I can walk </a:t>
            </a:r>
            <a:r>
              <a:rPr lang="en-US" baseline="0" smtClean="0"/>
              <a:t>10 yards, </a:t>
            </a:r>
            <a:r>
              <a:rPr lang="en-US" baseline="0" dirty="0" smtClean="0"/>
              <a:t>I think I might win the contest!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19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285750"/>
            <a:ext cx="9144000" cy="4114800"/>
            <a:chOff x="3200400" y="1428750"/>
            <a:chExt cx="2743200" cy="2514600"/>
          </a:xfrm>
        </p:grpSpPr>
        <p:sp>
          <p:nvSpPr>
            <p:cNvPr id="4" name="Oval 3"/>
            <p:cNvSpPr/>
            <p:nvPr/>
          </p:nvSpPr>
          <p:spPr>
            <a:xfrm>
              <a:off x="3200400" y="3028950"/>
              <a:ext cx="2743200" cy="914400"/>
            </a:xfrm>
            <a:prstGeom prst="ellipse">
              <a:avLst/>
            </a:prstGeom>
            <a:solidFill>
              <a:srgbClr val="D60093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Flowchart: Magnetic Disk 6"/>
            <p:cNvSpPr/>
            <p:nvPr/>
          </p:nvSpPr>
          <p:spPr>
            <a:xfrm>
              <a:off x="3600450" y="1428750"/>
              <a:ext cx="1943100" cy="2171700"/>
            </a:xfrm>
            <a:prstGeom prst="flowChartMagneticDisk">
              <a:avLst/>
            </a:prstGeom>
            <a:solidFill>
              <a:srgbClr val="D60093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24089" y="1543050"/>
            <a:ext cx="75437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Ribbon- 3 feet</a:t>
            </a:r>
          </a:p>
          <a:p>
            <a:pPr algn="ctr"/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Stars- 3 inches</a:t>
            </a:r>
          </a:p>
          <a:p>
            <a:pPr algn="ctr"/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Flower- 1 foot</a:t>
            </a:r>
          </a:p>
          <a:p>
            <a:pPr algn="ctr"/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Walk- 10 yards </a:t>
            </a:r>
          </a:p>
        </p:txBody>
      </p:sp>
      <p:sp>
        <p:nvSpPr>
          <p:cNvPr id="5" name="Rectangle 4"/>
          <p:cNvSpPr/>
          <p:nvPr/>
        </p:nvSpPr>
        <p:spPr>
          <a:xfrm>
            <a:off x="1910797" y="531989"/>
            <a:ext cx="5370381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Orly's Font 2" pitchFamily="66" charset="0"/>
              </a:rPr>
              <a:t>Hat Contest Rules</a:t>
            </a:r>
            <a:endParaRPr lang="en-US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60000"/>
                  <a:lumOff val="4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1140589"/>
            <a:ext cx="84582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choose the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appropriate measurement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tool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comparing the size of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objects and units.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  <a:p>
            <a:pPr algn="ctr">
              <a:defRPr/>
            </a:pP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140589"/>
            <a:ext cx="69723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choose the appropriate measurement tool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comparing the size of objects and units.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705971"/>
            <a:ext cx="2743200" cy="240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1494744"/>
            <a:ext cx="8001000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12 inches = 1 foot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 feet = 1 yard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36 inches = 1 yard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814" y="1314450"/>
            <a:ext cx="2630026" cy="48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718279" y="1966905"/>
            <a:ext cx="5486399" cy="401316"/>
            <a:chOff x="342901" y="4057650"/>
            <a:chExt cx="5486399" cy="359753"/>
          </a:xfrm>
        </p:grpSpPr>
        <p:sp>
          <p:nvSpPr>
            <p:cNvPr id="6" name="Rectangle 5"/>
            <p:cNvSpPr/>
            <p:nvPr/>
          </p:nvSpPr>
          <p:spPr>
            <a:xfrm>
              <a:off x="342901" y="4057650"/>
              <a:ext cx="5143500" cy="342900"/>
            </a:xfrm>
            <a:prstGeom prst="rect">
              <a:avLst/>
            </a:prstGeom>
            <a:solidFill>
              <a:srgbClr val="9C7848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2901" y="4058731"/>
              <a:ext cx="5486399" cy="358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Orly's Font" pitchFamily="66" charset="0"/>
                  <a:ea typeface="Verdana" pitchFamily="34" charset="0"/>
                  <a:cs typeface="Verdana" pitchFamily="34" charset="0"/>
                </a:rPr>
                <a:t>                         1                                  2                             3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9" t="8829" r="23224" b="29687"/>
          <a:stretch/>
        </p:blipFill>
        <p:spPr>
          <a:xfrm>
            <a:off x="4992830" y="2695577"/>
            <a:ext cx="3351070" cy="1984610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Trying to use a ruler to measure a curved object.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2385907"/>
            <a:ext cx="3605070" cy="41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2057400" y="2595043"/>
            <a:ext cx="1943100" cy="1643047"/>
            <a:chOff x="3200400" y="1428750"/>
            <a:chExt cx="2743200" cy="2514600"/>
          </a:xfrm>
        </p:grpSpPr>
        <p:sp>
          <p:nvSpPr>
            <p:cNvPr id="7" name="Oval 6"/>
            <p:cNvSpPr/>
            <p:nvPr/>
          </p:nvSpPr>
          <p:spPr>
            <a:xfrm>
              <a:off x="3200400" y="3028950"/>
              <a:ext cx="2743200" cy="914400"/>
            </a:xfrm>
            <a:prstGeom prst="ellipse">
              <a:avLst/>
            </a:prstGeom>
            <a:solidFill>
              <a:srgbClr val="D60093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Flowchart: Magnetic Disk 7"/>
            <p:cNvSpPr/>
            <p:nvPr/>
          </p:nvSpPr>
          <p:spPr>
            <a:xfrm>
              <a:off x="3600450" y="1428750"/>
              <a:ext cx="1943100" cy="2171700"/>
            </a:xfrm>
            <a:prstGeom prst="flowChartMagneticDisk">
              <a:avLst/>
            </a:prstGeom>
            <a:solidFill>
              <a:srgbClr val="D60093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Flower- 1 foot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3" name="Picture 2" descr="0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9681">
            <a:off x="853094" y="980466"/>
            <a:ext cx="2498476" cy="3464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917306" y="2453624"/>
            <a:ext cx="3791869" cy="518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46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69239">
            <a:off x="588611" y="603068"/>
            <a:ext cx="2661608" cy="2804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1257301" y="4218581"/>
            <a:ext cx="6629400" cy="401316"/>
            <a:chOff x="342901" y="4057650"/>
            <a:chExt cx="5486399" cy="359753"/>
          </a:xfrm>
        </p:grpSpPr>
        <p:sp>
          <p:nvSpPr>
            <p:cNvPr id="9" name="Rectangle 8"/>
            <p:cNvSpPr/>
            <p:nvPr/>
          </p:nvSpPr>
          <p:spPr>
            <a:xfrm>
              <a:off x="342901" y="4057650"/>
              <a:ext cx="5143500" cy="342900"/>
            </a:xfrm>
            <a:prstGeom prst="rect">
              <a:avLst/>
            </a:prstGeom>
            <a:solidFill>
              <a:srgbClr val="9C7848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2901" y="4058731"/>
              <a:ext cx="5486399" cy="358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Orly's Font" pitchFamily="66" charset="0"/>
                  <a:ea typeface="Verdana" pitchFamily="34" charset="0"/>
                  <a:cs typeface="Verdana" pitchFamily="34" charset="0"/>
                </a:rPr>
                <a:t>                                    1                                     2                                    3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400301" y="2914650"/>
            <a:ext cx="5136803" cy="228599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9" t="8829" r="23224" b="29687"/>
          <a:stretch/>
        </p:blipFill>
        <p:spPr>
          <a:xfrm>
            <a:off x="6115049" y="1316124"/>
            <a:ext cx="2551289" cy="1510954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3892285" y="971550"/>
            <a:ext cx="1943100" cy="1643047"/>
            <a:chOff x="3200400" y="1428750"/>
            <a:chExt cx="2743200" cy="2514600"/>
          </a:xfrm>
        </p:grpSpPr>
        <p:sp>
          <p:nvSpPr>
            <p:cNvPr id="18" name="Oval 17"/>
            <p:cNvSpPr/>
            <p:nvPr/>
          </p:nvSpPr>
          <p:spPr>
            <a:xfrm>
              <a:off x="3200400" y="3028950"/>
              <a:ext cx="2743200" cy="914400"/>
            </a:xfrm>
            <a:prstGeom prst="ellipse">
              <a:avLst/>
            </a:prstGeom>
            <a:solidFill>
              <a:srgbClr val="D60093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Flowchart: Magnetic Disk 18"/>
            <p:cNvSpPr/>
            <p:nvPr/>
          </p:nvSpPr>
          <p:spPr>
            <a:xfrm>
              <a:off x="3600450" y="1428750"/>
              <a:ext cx="1943100" cy="2171700"/>
            </a:xfrm>
            <a:prstGeom prst="flowChartMagneticDisk">
              <a:avLst/>
            </a:prstGeom>
            <a:solidFill>
              <a:srgbClr val="D60093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000500" y="28575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Ribbon- 3 feet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334" y="3671975"/>
            <a:ext cx="2061366" cy="37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150" y="3671975"/>
            <a:ext cx="2061366" cy="37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999" y="3671975"/>
            <a:ext cx="2061366" cy="37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29480" y="1172856"/>
            <a:ext cx="594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Stars- 3 inches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2163058" y="1434466"/>
            <a:ext cx="1636888" cy="1565451"/>
          </a:xfrm>
          <a:prstGeom prst="star5">
            <a:avLst/>
          </a:prstGeom>
          <a:solidFill>
            <a:srgbClr val="FFFF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3028950"/>
            <a:ext cx="4932363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2161647" y="1514476"/>
            <a:ext cx="19049" cy="151447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799946" y="1541782"/>
            <a:ext cx="0" cy="148716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6769">
            <a:off x="3250093" y="1816069"/>
            <a:ext cx="2643814" cy="209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884767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Walk- 10 yards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900" y="4143375"/>
            <a:ext cx="1600200" cy="1143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9" name="Picture 8" descr="0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24"/>
          <a:stretch/>
        </p:blipFill>
        <p:spPr bwMode="auto">
          <a:xfrm>
            <a:off x="342900" y="2042840"/>
            <a:ext cx="800100" cy="192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943100" y="4143375"/>
            <a:ext cx="1600200" cy="1143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68700" y="4143375"/>
            <a:ext cx="1600200" cy="1143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71722" y="4143375"/>
            <a:ext cx="1600200" cy="1143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771922" y="4143375"/>
            <a:ext cx="1600200" cy="1143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72122" y="4138083"/>
            <a:ext cx="1600200" cy="1143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35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625 0.00462 L 0.825 0.009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37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743200" y="226593"/>
            <a:ext cx="3657600" cy="4745456"/>
            <a:chOff x="2857500" y="226593"/>
            <a:chExt cx="3657600" cy="4745456"/>
          </a:xfrm>
        </p:grpSpPr>
        <p:grpSp>
          <p:nvGrpSpPr>
            <p:cNvPr id="6" name="Group 5"/>
            <p:cNvGrpSpPr/>
            <p:nvPr/>
          </p:nvGrpSpPr>
          <p:grpSpPr>
            <a:xfrm>
              <a:off x="2857500" y="2000250"/>
              <a:ext cx="3657600" cy="2971799"/>
              <a:chOff x="3200400" y="1428750"/>
              <a:chExt cx="2743200" cy="25146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3200400" y="3028950"/>
                <a:ext cx="2743200" cy="914400"/>
              </a:xfrm>
              <a:prstGeom prst="ellipse">
                <a:avLst/>
              </a:prstGeom>
              <a:solidFill>
                <a:srgbClr val="D60093"/>
              </a:solidFill>
              <a:ln w="381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Flowchart: Magnetic Disk 7"/>
              <p:cNvSpPr/>
              <p:nvPr/>
            </p:nvSpPr>
            <p:spPr>
              <a:xfrm>
                <a:off x="3600450" y="1428750"/>
                <a:ext cx="1943100" cy="2171700"/>
              </a:xfrm>
              <a:prstGeom prst="flowChartMagneticDisk">
                <a:avLst/>
              </a:prstGeom>
              <a:solidFill>
                <a:srgbClr val="D60093"/>
              </a:solidFill>
              <a:ln w="381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Block Arc 8"/>
            <p:cNvSpPr/>
            <p:nvPr/>
          </p:nvSpPr>
          <p:spPr>
            <a:xfrm rot="10800000">
              <a:off x="3390900" y="3891393"/>
              <a:ext cx="2590800" cy="675410"/>
            </a:xfrm>
            <a:prstGeom prst="blockArc">
              <a:avLst>
                <a:gd name="adj1" fmla="val 10933855"/>
                <a:gd name="adj2" fmla="val 98548"/>
                <a:gd name="adj3" fmla="val 23352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Block Arc 9"/>
            <p:cNvSpPr/>
            <p:nvPr/>
          </p:nvSpPr>
          <p:spPr>
            <a:xfrm rot="10800000">
              <a:off x="3358443" y="3588003"/>
              <a:ext cx="2590800" cy="675410"/>
            </a:xfrm>
            <a:prstGeom prst="blockArc">
              <a:avLst>
                <a:gd name="adj1" fmla="val 10716679"/>
                <a:gd name="adj2" fmla="val 98548"/>
                <a:gd name="adj3" fmla="val 23352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pic>
          <p:nvPicPr>
            <p:cNvPr id="18" name="Picture 17" descr="0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183125">
              <a:off x="4022928" y="226593"/>
              <a:ext cx="1413482" cy="1960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5-Point Star 18"/>
            <p:cNvSpPr/>
            <p:nvPr/>
          </p:nvSpPr>
          <p:spPr>
            <a:xfrm>
              <a:off x="3122807" y="3652500"/>
              <a:ext cx="655150" cy="701897"/>
            </a:xfrm>
            <a:prstGeom prst="star5">
              <a:avLst/>
            </a:prstGeom>
            <a:solidFill>
              <a:srgbClr val="FFFF00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5-Point Star 19"/>
            <p:cNvSpPr/>
            <p:nvPr/>
          </p:nvSpPr>
          <p:spPr>
            <a:xfrm>
              <a:off x="4358725" y="2950603"/>
              <a:ext cx="655150" cy="701897"/>
            </a:xfrm>
            <a:prstGeom prst="star5">
              <a:avLst/>
            </a:prstGeom>
            <a:solidFill>
              <a:srgbClr val="FFFF00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5-Point Star 20"/>
            <p:cNvSpPr/>
            <p:nvPr/>
          </p:nvSpPr>
          <p:spPr>
            <a:xfrm>
              <a:off x="5589035" y="3670970"/>
              <a:ext cx="655150" cy="701897"/>
            </a:xfrm>
            <a:prstGeom prst="star5">
              <a:avLst/>
            </a:prstGeom>
            <a:solidFill>
              <a:srgbClr val="FFFF00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526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9855</TotalTime>
  <Words>609</Words>
  <Application>Microsoft Office PowerPoint</Application>
  <PresentationFormat>On-screen Show (16:9)</PresentationFormat>
  <Paragraphs>38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Courier New</vt:lpstr>
      <vt:lpstr>Orly's Font 2</vt:lpstr>
      <vt:lpstr>Wingdings</vt:lpstr>
      <vt:lpstr>Orly's Font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335</cp:revision>
  <dcterms:created xsi:type="dcterms:W3CDTF">2011-06-12T17:04:43Z</dcterms:created>
  <dcterms:modified xsi:type="dcterms:W3CDTF">2015-06-07T14:43:38Z</dcterms:modified>
</cp:coreProperties>
</file>